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0"/>
  </p:notesMasterIdLst>
  <p:sldIdLst>
    <p:sldId id="256" r:id="rId5"/>
    <p:sldId id="257" r:id="rId6"/>
    <p:sldId id="258" r:id="rId7"/>
    <p:sldId id="259" r:id="rId8"/>
    <p:sldId id="260" r:id="rId9"/>
    <p:sldId id="261" r:id="rId10"/>
    <p:sldId id="262" r:id="rId11"/>
    <p:sldId id="263" r:id="rId12"/>
    <p:sldId id="270" r:id="rId13"/>
    <p:sldId id="264" r:id="rId14"/>
    <p:sldId id="265" r:id="rId15"/>
    <p:sldId id="266" r:id="rId16"/>
    <p:sldId id="267" r:id="rId17"/>
    <p:sldId id="268" r:id="rId18"/>
    <p:sldId id="269"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Century Gothic" panose="020B0502020202020204" pitchFamily="34" charset="0"/>
      <p:regular r:id="rId25"/>
      <p:bold r:id="rId26"/>
      <p:italic r:id="rId27"/>
      <p:boldItalic r:id="rId28"/>
    </p:embeddedFont>
  </p:embeddedFontLst>
  <p:custDataLst>
    <p:tags r:id="rId2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0"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806" y="41"/>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customschemas.google.com/relationships/presentationmetadata" Target="metadata"/><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3.png"/><Relationship Id="rId2" Type="http://schemas.microsoft.com/office/2007/relationships/media" Target="../media/media10.m4a"/><Relationship Id="rId1" Type="http://schemas.openxmlformats.org/officeDocument/2006/relationships/tags" Target="../tags/tag10.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Noah Coleman</a:t>
            </a:r>
            <a:endParaRPr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7" name="Audio 16">
            <a:hlinkClick r:id="" action="ppaction://media"/>
            <a:extLst>
              <a:ext uri="{FF2B5EF4-FFF2-40B4-BE49-F238E27FC236}">
                <a16:creationId xmlns:a16="http://schemas.microsoft.com/office/drawing/2014/main" id="{F3D7695B-1C65-81FC-69B6-4E6CB6B5DC5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104"/>
    </mc:Choice>
    <mc:Fallback>
      <p:transition spd="slow" advTm="7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8D70EC75-D42A-40C7-B4AF-289A48D518FC}"/>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330"/>
    </mc:Choice>
    <mc:Fallback>
      <p:transition spd="slow" advTm="203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457200" lvl="1" indent="0" algn="l" rtl="0">
              <a:lnSpc>
                <a:spcPct val="150000"/>
              </a:lnSpc>
              <a:spcBef>
                <a:spcPts val="0"/>
              </a:spcBef>
              <a:spcAft>
                <a:spcPts val="0"/>
              </a:spcAft>
              <a:buClr>
                <a:schemeClr val="lt1"/>
              </a:buClr>
              <a:buSzPts val="2000"/>
              <a:buNone/>
            </a:pPr>
            <a:r>
              <a:rPr lang="en-US" sz="2400" dirty="0" err="1"/>
              <a:t>DevSecOps</a:t>
            </a:r>
            <a:r>
              <a:rPr lang="en-US" sz="2400" dirty="0"/>
              <a:t> means having security at the center of development and operations</a:t>
            </a:r>
            <a:endParaRPr sz="2400" dirty="0"/>
          </a:p>
          <a:p>
            <a:pPr marL="685800" lvl="1" indent="-228600" algn="l" rtl="0">
              <a:lnSpc>
                <a:spcPct val="150000"/>
              </a:lnSpc>
              <a:spcBef>
                <a:spcPts val="500"/>
              </a:spcBef>
              <a:spcAft>
                <a:spcPts val="0"/>
              </a:spcAft>
              <a:buClr>
                <a:schemeClr val="lt1"/>
              </a:buClr>
              <a:buSzPts val="2000"/>
              <a:buChar char="•"/>
            </a:pPr>
            <a:r>
              <a:rPr lang="en-US" sz="2400" dirty="0" err="1"/>
              <a:t>CPPCheck</a:t>
            </a:r>
            <a:endParaRPr lang="en-US" sz="2400" dirty="0"/>
          </a:p>
          <a:p>
            <a:pPr marL="685800" lvl="1" indent="-228600" algn="l" rtl="0">
              <a:lnSpc>
                <a:spcPct val="150000"/>
              </a:lnSpc>
              <a:spcBef>
                <a:spcPts val="500"/>
              </a:spcBef>
              <a:spcAft>
                <a:spcPts val="0"/>
              </a:spcAft>
              <a:buClr>
                <a:schemeClr val="lt1"/>
              </a:buClr>
              <a:buSzPts val="2000"/>
              <a:buChar char="•"/>
            </a:pPr>
            <a:r>
              <a:rPr lang="en-US" sz="2400" dirty="0"/>
              <a:t>Google Test</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D388630D-8C8B-0E37-44A3-9AF7FE66895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2884"/>
    </mc:Choice>
    <mc:Fallback>
      <p:transition spd="slow" advTm="32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0"/>
              </a:spcBef>
              <a:spcAft>
                <a:spcPts val="0"/>
              </a:spcAft>
              <a:buClr>
                <a:schemeClr val="lt1"/>
              </a:buClr>
              <a:buSzPts val="2000"/>
              <a:buChar char="•"/>
            </a:pPr>
            <a:r>
              <a:rPr lang="en-US" sz="2000" dirty="0"/>
              <a:t>Risk of Waiting – Opening the system up to threats</a:t>
            </a:r>
          </a:p>
          <a:p>
            <a:pPr marL="685800" lvl="1" indent="-228600">
              <a:lnSpc>
                <a:spcPct val="150000"/>
              </a:lnSpc>
              <a:spcBef>
                <a:spcPts val="0"/>
              </a:spcBef>
              <a:buSzPts val="2000"/>
            </a:pPr>
            <a:r>
              <a:rPr lang="en-US" sz="1800" dirty="0"/>
              <a:t>Data Breaches</a:t>
            </a:r>
          </a:p>
          <a:p>
            <a:pPr marL="685800" lvl="1" indent="-228600">
              <a:lnSpc>
                <a:spcPct val="150000"/>
              </a:lnSpc>
              <a:spcBef>
                <a:spcPts val="0"/>
              </a:spcBef>
              <a:buSzPts val="2000"/>
            </a:pPr>
            <a:r>
              <a:rPr lang="en-US" sz="1800" dirty="0"/>
              <a:t>Financial Penalties and Risks</a:t>
            </a:r>
          </a:p>
          <a:p>
            <a:pPr marL="228600" indent="-228600">
              <a:lnSpc>
                <a:spcPct val="150000"/>
              </a:lnSpc>
              <a:spcBef>
                <a:spcPts val="0"/>
              </a:spcBef>
              <a:buSzPts val="2000"/>
            </a:pPr>
            <a:r>
              <a:rPr lang="en-US" sz="2000" dirty="0"/>
              <a:t>Benefits of Acting – Security starts at Conception</a:t>
            </a:r>
          </a:p>
          <a:p>
            <a:pPr marL="685800" lvl="1" indent="-228600">
              <a:lnSpc>
                <a:spcPct val="150000"/>
              </a:lnSpc>
              <a:spcBef>
                <a:spcPts val="0"/>
              </a:spcBef>
              <a:buSzPts val="2000"/>
            </a:pPr>
            <a:r>
              <a:rPr lang="en-US" sz="1800" dirty="0"/>
              <a:t>Security as  a foundation</a:t>
            </a:r>
          </a:p>
          <a:p>
            <a:pPr marL="685800" lvl="1" indent="-228600">
              <a:lnSpc>
                <a:spcPct val="150000"/>
              </a:lnSpc>
              <a:spcBef>
                <a:spcPts val="0"/>
              </a:spcBef>
              <a:buSzPts val="2000"/>
            </a:pPr>
            <a:r>
              <a:rPr lang="en-US" sz="1800" dirty="0"/>
              <a:t>Preventive Design</a:t>
            </a:r>
          </a:p>
          <a:p>
            <a:pPr marL="457200" lvl="1" indent="0">
              <a:spcBef>
                <a:spcPts val="0"/>
              </a:spcBef>
              <a:buSzPts val="2000"/>
              <a:buNone/>
            </a:pPr>
            <a:endParaRPr lang="en-US" sz="1800"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849413CB-6F05-C325-E517-FE255358E0D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1610"/>
    </mc:Choice>
    <mc:Fallback>
      <p:transition spd="slow" advTm="316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150000"/>
              </a:lnSpc>
              <a:spcBef>
                <a:spcPts val="0"/>
              </a:spcBef>
              <a:spcAft>
                <a:spcPts val="0"/>
              </a:spcAft>
              <a:buClr>
                <a:schemeClr val="lt1"/>
              </a:buClr>
              <a:buSzPts val="1800"/>
              <a:buChar char="•"/>
            </a:pPr>
            <a:r>
              <a:rPr lang="en-US" dirty="0"/>
              <a:t>All security policies are vulnerable to becoming outdated and obsolete.  Maintain a current policy updated regularly</a:t>
            </a:r>
          </a:p>
          <a:p>
            <a:pPr marL="1143000" lvl="2" indent="-228600" algn="l" rtl="0">
              <a:lnSpc>
                <a:spcPct val="150000"/>
              </a:lnSpc>
              <a:spcBef>
                <a:spcPts val="0"/>
              </a:spcBef>
              <a:spcAft>
                <a:spcPts val="0"/>
              </a:spcAft>
              <a:buClr>
                <a:schemeClr val="lt1"/>
              </a:buClr>
              <a:buSzPts val="1800"/>
              <a:buChar char="•"/>
            </a:pPr>
            <a:r>
              <a:rPr lang="en-US" dirty="0"/>
              <a:t>Use Vulnerability checkers to keep up to date with new vulnerabilities discovered in common system architectures.</a:t>
            </a:r>
          </a:p>
          <a:p>
            <a:pPr marL="1143000" lvl="2" indent="-228600" algn="l" rtl="0">
              <a:lnSpc>
                <a:spcPct val="150000"/>
              </a:lnSpc>
              <a:spcBef>
                <a:spcPts val="0"/>
              </a:spcBef>
              <a:spcAft>
                <a:spcPts val="0"/>
              </a:spcAft>
              <a:buClr>
                <a:schemeClr val="lt1"/>
              </a:buClr>
              <a:buSzPts val="1800"/>
              <a:buChar char="•"/>
            </a:pPr>
            <a:r>
              <a:rPr lang="en-US" dirty="0"/>
              <a:t>Teach every developer secure coding before they begin working on the system</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201C572F-1000-F646-2A57-2294295DDBE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837"/>
    </mc:Choice>
    <mc:Fallback>
      <p:transition spd="slow" advTm="36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0"/>
              </a:spcBef>
              <a:spcAft>
                <a:spcPts val="0"/>
              </a:spcAft>
              <a:buClr>
                <a:schemeClr val="lt1"/>
              </a:buClr>
              <a:buSzPts val="2200"/>
              <a:buChar char="•"/>
            </a:pPr>
            <a:r>
              <a:rPr lang="en-US" dirty="0"/>
              <a:t>Defense in depth should be the foundation of the security for the company.  Every employees should have a security mindset, and security should be analyzed during each phase of every project.</a:t>
            </a: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4CFCBA1-013A-3F82-BD9F-B3AB414CBA5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134"/>
    </mc:Choice>
    <mc:Fallback>
      <p:transition spd="slow" advTm="13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marR="0" indent="0">
              <a:lnSpc>
                <a:spcPct val="110000"/>
              </a:lnSpc>
              <a:spcBef>
                <a:spcPts val="0"/>
              </a:spcBef>
              <a:spcAft>
                <a:spcPts val="800"/>
              </a:spcAft>
              <a:buNone/>
            </a:pPr>
            <a:r>
              <a:rPr lang="en-US" sz="1800" dirty="0">
                <a:effectLst/>
                <a:latin typeface="Century Gothic" panose="020B0502020202020204" pitchFamily="34" charset="0"/>
                <a:ea typeface="Calibri" panose="020F0502020204030204" pitchFamily="34" charset="0"/>
                <a:cs typeface="Times New Roman" panose="02020603050405020304" pitchFamily="18" charset="0"/>
              </a:rPr>
              <a:t>Dion Training. (2017). </a:t>
            </a:r>
            <a:r>
              <a:rPr lang="en-US" sz="1800" i="1" dirty="0">
                <a:effectLst/>
                <a:latin typeface="Century Gothic" panose="020B0502020202020204" pitchFamily="34" charset="0"/>
                <a:ea typeface="Calibri" panose="020F0502020204030204" pitchFamily="34" charset="0"/>
                <a:cs typeface="Times New Roman" panose="02020603050405020304" pitchFamily="18" charset="0"/>
              </a:rPr>
              <a:t>Cyber Security Minute: How does defense in depth work?</a:t>
            </a:r>
            <a:r>
              <a:rPr lang="en-US" sz="1800" dirty="0">
                <a:effectLst/>
                <a:latin typeface="Century Gothic" panose="020B0502020202020204" pitchFamily="34" charset="0"/>
                <a:ea typeface="Calibri" panose="020F0502020204030204" pitchFamily="34" charset="0"/>
                <a:cs typeface="Times New Roman" panose="02020603050405020304" pitchFamily="18" charset="0"/>
              </a:rPr>
              <a:t> </a:t>
            </a:r>
            <a:r>
              <a:rPr lang="en-US" sz="1800" i="1" dirty="0">
                <a:effectLst/>
                <a:latin typeface="Century Gothic" panose="020B0502020202020204" pitchFamily="34" charset="0"/>
                <a:ea typeface="Calibri" panose="020F0502020204030204" pitchFamily="34" charset="0"/>
                <a:cs typeface="Times New Roman" panose="02020603050405020304" pitchFamily="18" charset="0"/>
              </a:rPr>
              <a:t>YouTube</a:t>
            </a:r>
            <a:r>
              <a:rPr lang="en-US" sz="1800" dirty="0">
                <a:effectLst/>
                <a:latin typeface="Century Gothic" panose="020B0502020202020204" pitchFamily="34" charset="0"/>
                <a:ea typeface="Calibri" panose="020F0502020204030204" pitchFamily="34" charset="0"/>
                <a:cs typeface="Times New Roman" panose="02020603050405020304" pitchFamily="18" charset="0"/>
              </a:rPr>
              <a:t>. 	Retrieved March 12, 2023, from https://www.youtube.com/watch?v=lnIRqw0jutA. </a:t>
            </a:r>
          </a:p>
          <a:p>
            <a:pPr marL="0" indent="0">
              <a:lnSpc>
                <a:spcPct val="110000"/>
              </a:lnSpc>
              <a:spcBef>
                <a:spcPts val="0"/>
              </a:spcBef>
              <a:spcAft>
                <a:spcPts val="800"/>
              </a:spcAft>
              <a:buNone/>
            </a:pPr>
            <a:r>
              <a:rPr lang="en-US" sz="1800" dirty="0" err="1">
                <a:effectLst/>
                <a:latin typeface="Century Gothic" panose="020B0502020202020204" pitchFamily="34" charset="0"/>
                <a:ea typeface="Calibri" panose="020F0502020204030204" pitchFamily="34" charset="0"/>
                <a:cs typeface="Times New Roman" panose="02020603050405020304" pitchFamily="18" charset="0"/>
              </a:rPr>
              <a:t>Yendamury</a:t>
            </a:r>
            <a:r>
              <a:rPr lang="en-US" sz="1800" dirty="0">
                <a:effectLst/>
                <a:latin typeface="Century Gothic" panose="020B0502020202020204" pitchFamily="34" charset="0"/>
                <a:ea typeface="Calibri" panose="020F0502020204030204" pitchFamily="34" charset="0"/>
                <a:cs typeface="Times New Roman" panose="02020603050405020304" pitchFamily="18" charset="0"/>
              </a:rPr>
              <a:t>, G., &amp; </a:t>
            </a:r>
            <a:r>
              <a:rPr lang="en-US" sz="1800" dirty="0" err="1">
                <a:effectLst/>
                <a:latin typeface="Century Gothic" panose="020B0502020202020204" pitchFamily="34" charset="0"/>
                <a:ea typeface="Calibri" panose="020F0502020204030204" pitchFamily="34" charset="0"/>
                <a:cs typeface="Times New Roman" panose="02020603050405020304" pitchFamily="18" charset="0"/>
              </a:rPr>
              <a:t>Mohankumar</a:t>
            </a:r>
            <a:r>
              <a:rPr lang="en-US" sz="1800" dirty="0">
                <a:effectLst/>
                <a:latin typeface="Century Gothic" panose="020B0502020202020204" pitchFamily="34" charset="0"/>
                <a:ea typeface="Calibri" panose="020F0502020204030204" pitchFamily="34" charset="0"/>
                <a:cs typeface="Times New Roman" panose="02020603050405020304" pitchFamily="18" charset="0"/>
              </a:rPr>
              <a:t>, N. (2021). Defense in Depth approach on AES Cryptographic 	Decryption core to Enhance Reliability. 2021 IEEE International IOT, Electronics and 	Mechatronics Conference (IEMTRONICS), IOT, Electronics and Mechatronics 	Conference (IEMTRONICS), 2021 IEEE International, 1–7. https://doi-	org.ezproxy.snhu.edu/10.1109/IEMTRONICS52119.2021.9422567</a:t>
            </a:r>
          </a:p>
          <a:p>
            <a:pPr marL="0" marR="0" indent="0">
              <a:lnSpc>
                <a:spcPct val="200000"/>
              </a:lnSpc>
              <a:spcBef>
                <a:spcPts val="0"/>
              </a:spcBef>
              <a:spcAft>
                <a:spcPts val="8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indent="0">
              <a:spcBef>
                <a:spcPts val="0"/>
              </a:spcBef>
              <a:buNone/>
            </a:pPr>
            <a:r>
              <a:rPr lang="en-US" sz="1600" spc="15" dirty="0">
                <a:solidFill>
                  <a:schemeClr val="bg1"/>
                </a:solidFill>
                <a:effectLst/>
                <a:latin typeface="Century Gothic" panose="020B0502020202020204" pitchFamily="34" charset="0"/>
                <a:ea typeface="Times New Roman" panose="02020603050405020304" pitchFamily="18" charset="0"/>
              </a:rPr>
              <a:t>“Defense in depth is the practice of using multiple lines of defense to protect a given assets” (Training, 2017) </a:t>
            </a:r>
            <a:endParaRPr lang="en-US" sz="1600" dirty="0">
              <a:solidFill>
                <a:schemeClr val="bg1"/>
              </a:solidFill>
              <a:latin typeface="Century Gothic" panose="020B0502020202020204" pitchFamily="34" charset="0"/>
            </a:endParaRPr>
          </a:p>
          <a:p>
            <a:pPr marL="685800" indent="0">
              <a:spcBef>
                <a:spcPts val="0"/>
              </a:spcBef>
              <a:buNone/>
            </a:pPr>
            <a:endParaRPr lang="en-US" sz="1600" dirty="0"/>
          </a:p>
          <a:p>
            <a:pPr marL="0" lvl="0" indent="0" algn="l" rtl="0">
              <a:lnSpc>
                <a:spcPct val="90000"/>
              </a:lnSpc>
              <a:spcBef>
                <a:spcPts val="1000"/>
              </a:spcBef>
              <a:spcAft>
                <a:spcPts val="0"/>
              </a:spcAft>
              <a:buClr>
                <a:schemeClr val="lt1"/>
              </a:buClr>
              <a:buSzPts val="2200"/>
              <a:buNone/>
            </a:pPr>
            <a:endParaRPr lang="en-US"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3" name="Audio 22">
            <a:hlinkClick r:id="" action="ppaction://media"/>
            <a:extLst>
              <a:ext uri="{FF2B5EF4-FFF2-40B4-BE49-F238E27FC236}">
                <a16:creationId xmlns:a16="http://schemas.microsoft.com/office/drawing/2014/main" id="{3A44FF78-9AEE-697D-682D-2B1F6A55C180}"/>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9057"/>
    </mc:Choice>
    <mc:Fallback>
      <p:transition spd="slow" advTm="19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2335725985"/>
              </p:ext>
            </p:extLst>
          </p:nvPr>
        </p:nvGraphicFramePr>
        <p:xfrm>
          <a:off x="3171900" y="2561050"/>
          <a:ext cx="7835225" cy="353865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chemeClr val="tx1"/>
                          </a:solidFill>
                        </a:rPr>
                        <a:t>Likely</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a:solidFill>
                            <a:schemeClr val="tx1"/>
                          </a:solidFill>
                        </a:rPr>
                        <a:t>STD-003-CPP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a:solidFill>
                            <a:schemeClr val="tx1"/>
                          </a:solidFill>
                        </a:rPr>
                        <a:t>STD-009-CPP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a:solidFill>
                            <a:schemeClr val="tx1"/>
                          </a:solidFill>
                        </a:rPr>
                        <a:t>STD-010-CPP</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Priority</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tx1"/>
                          </a:solidFill>
                        </a:rPr>
                        <a:t>STD-001-CPP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tx1"/>
                          </a:solidFill>
                        </a:rPr>
                        <a:t>STD-005-CPP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tx1"/>
                          </a:solidFill>
                        </a:rPr>
                        <a:t>STD-008-CPP</a:t>
                      </a:r>
                      <a:endParaRPr sz="14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Low priority</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tx1"/>
                          </a:solidFill>
                        </a:rPr>
                        <a:t>STD-002-CPP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tx1"/>
                          </a:solidFill>
                        </a:rPr>
                        <a:t>STD-006-CPP</a:t>
                      </a:r>
                      <a:endParaRPr sz="14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Unlikely</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tx1"/>
                          </a:solidFill>
                        </a:rPr>
                        <a:t>STD-004-CPP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tx1"/>
                          </a:solidFill>
                        </a:rPr>
                        <a:t>STD-007-CPP</a:t>
                      </a:r>
                      <a:endParaRPr sz="14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4" name="Audio 13">
            <a:hlinkClick r:id="" action="ppaction://media"/>
            <a:extLst>
              <a:ext uri="{FF2B5EF4-FFF2-40B4-BE49-F238E27FC236}">
                <a16:creationId xmlns:a16="http://schemas.microsoft.com/office/drawing/2014/main" id="{122F6F79-F151-DF5B-59D2-7A7858459E2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8345"/>
    </mc:Choice>
    <mc:Fallback>
      <p:transition spd="slow" advTm="283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prstGeom prst="rect">
            <a:avLst/>
          </a:prstGeom>
          <a:noFill/>
          <a:ln>
            <a:noFill/>
          </a:ln>
        </p:spPr>
        <p:txBody>
          <a:bodyPr spcFirstLastPara="1" wrap="square" lIns="91425" tIns="45700" rIns="91425" bIns="45700" anchor="t" anchorCtr="0">
            <a:normAutofit fontScale="55000" lnSpcReduction="20000"/>
          </a:bodyPr>
          <a:lstStyle/>
          <a:p>
            <a:pPr marL="228600" lvl="0" indent="-228600" algn="l" rtl="0">
              <a:lnSpc>
                <a:spcPct val="170000"/>
              </a:lnSpc>
              <a:spcBef>
                <a:spcPts val="0"/>
              </a:spcBef>
              <a:spcAft>
                <a:spcPts val="0"/>
              </a:spcAft>
              <a:buClr>
                <a:schemeClr val="lt1"/>
              </a:buClr>
              <a:buSzPts val="2200"/>
              <a:buChar char="•"/>
            </a:pPr>
            <a:r>
              <a:rPr lang="en-US" dirty="0">
                <a:solidFill>
                  <a:srgbClr val="FFFFFF"/>
                </a:solidFill>
              </a:rPr>
              <a:t>Validate Input Data</a:t>
            </a:r>
          </a:p>
          <a:p>
            <a:pPr marL="685800" lvl="1" indent="-228600">
              <a:lnSpc>
                <a:spcPct val="170000"/>
              </a:lnSpc>
              <a:spcBef>
                <a:spcPts val="0"/>
              </a:spcBef>
              <a:buSzPts val="2200"/>
            </a:pPr>
            <a:r>
              <a:rPr lang="en-US" dirty="0">
                <a:solidFill>
                  <a:srgbClr val="FFFFFF"/>
                </a:solidFill>
              </a:rPr>
              <a:t>STD-001-CPP</a:t>
            </a:r>
          </a:p>
          <a:p>
            <a:pPr marL="685800" lvl="1" indent="-228600">
              <a:lnSpc>
                <a:spcPct val="170000"/>
              </a:lnSpc>
              <a:spcBef>
                <a:spcPts val="0"/>
              </a:spcBef>
              <a:buSzPts val="2200"/>
            </a:pPr>
            <a:r>
              <a:rPr lang="en-US" dirty="0">
                <a:solidFill>
                  <a:srgbClr val="FFFFFF"/>
                </a:solidFill>
              </a:rPr>
              <a:t>STD-002-CPP</a:t>
            </a:r>
          </a:p>
          <a:p>
            <a:pPr marL="685800" lvl="1" indent="-228600">
              <a:lnSpc>
                <a:spcPct val="170000"/>
              </a:lnSpc>
              <a:spcBef>
                <a:spcPts val="0"/>
              </a:spcBef>
              <a:buSzPts val="2200"/>
            </a:pPr>
            <a:r>
              <a:rPr lang="en-US" dirty="0">
                <a:solidFill>
                  <a:srgbClr val="FFFFFF"/>
                </a:solidFill>
              </a:rPr>
              <a:t>STD-008-CPP</a:t>
            </a:r>
          </a:p>
          <a:p>
            <a:pPr marL="228600" lvl="0" indent="-228600" algn="l" rtl="0">
              <a:lnSpc>
                <a:spcPct val="170000"/>
              </a:lnSpc>
              <a:spcBef>
                <a:spcPts val="0"/>
              </a:spcBef>
              <a:spcAft>
                <a:spcPts val="0"/>
              </a:spcAft>
              <a:buClr>
                <a:schemeClr val="lt1"/>
              </a:buClr>
              <a:buSzPts val="2200"/>
              <a:buChar char="•"/>
            </a:pPr>
            <a:r>
              <a:rPr lang="en-US" dirty="0">
                <a:solidFill>
                  <a:srgbClr val="FFFFFF"/>
                </a:solidFill>
              </a:rPr>
              <a:t>Heed Compiler Warnings</a:t>
            </a:r>
          </a:p>
          <a:p>
            <a:pPr marL="685800" lvl="1" indent="-228600">
              <a:lnSpc>
                <a:spcPct val="170000"/>
              </a:lnSpc>
              <a:spcBef>
                <a:spcPts val="0"/>
              </a:spcBef>
              <a:buSzPts val="2200"/>
            </a:pPr>
            <a:r>
              <a:rPr lang="en-US" dirty="0">
                <a:solidFill>
                  <a:srgbClr val="FFFFFF"/>
                </a:solidFill>
              </a:rPr>
              <a:t>STD-003-CPP</a:t>
            </a:r>
          </a:p>
          <a:p>
            <a:pPr marL="685800" lvl="1" indent="-228600">
              <a:lnSpc>
                <a:spcPct val="170000"/>
              </a:lnSpc>
              <a:spcBef>
                <a:spcPts val="0"/>
              </a:spcBef>
              <a:buSzPts val="2200"/>
            </a:pPr>
            <a:r>
              <a:rPr lang="en-US" dirty="0">
                <a:solidFill>
                  <a:srgbClr val="FFFFFF"/>
                </a:solidFill>
              </a:rPr>
              <a:t>STD-005-CPP</a:t>
            </a:r>
          </a:p>
          <a:p>
            <a:pPr marL="228600" lvl="0" indent="-228600" algn="l" rtl="0">
              <a:lnSpc>
                <a:spcPct val="170000"/>
              </a:lnSpc>
              <a:spcBef>
                <a:spcPts val="0"/>
              </a:spcBef>
              <a:spcAft>
                <a:spcPts val="0"/>
              </a:spcAft>
              <a:buClr>
                <a:schemeClr val="lt1"/>
              </a:buClr>
              <a:buSzPts val="2200"/>
              <a:buChar char="•"/>
            </a:pPr>
            <a:r>
              <a:rPr lang="en-US" dirty="0">
                <a:solidFill>
                  <a:srgbClr val="FFFFFF"/>
                </a:solidFill>
              </a:rPr>
              <a:t>Architect and Design for Security Policies</a:t>
            </a:r>
          </a:p>
          <a:p>
            <a:pPr marL="685800" lvl="1" indent="-228600">
              <a:lnSpc>
                <a:spcPct val="170000"/>
              </a:lnSpc>
              <a:spcBef>
                <a:spcPts val="0"/>
              </a:spcBef>
              <a:buSzPts val="2200"/>
            </a:pPr>
            <a:r>
              <a:rPr lang="en-US" dirty="0">
                <a:solidFill>
                  <a:srgbClr val="FFFFFF"/>
                </a:solidFill>
              </a:rPr>
              <a:t>STD-004-CPP</a:t>
            </a:r>
          </a:p>
          <a:p>
            <a:pPr marL="685800" lvl="1" indent="-228600">
              <a:lnSpc>
                <a:spcPct val="170000"/>
              </a:lnSpc>
              <a:spcBef>
                <a:spcPts val="0"/>
              </a:spcBef>
              <a:buSzPts val="2200"/>
            </a:pPr>
            <a:r>
              <a:rPr lang="en-US" dirty="0">
                <a:solidFill>
                  <a:srgbClr val="FFFFFF"/>
                </a:solidFill>
              </a:rPr>
              <a:t>STD-005-CPP</a:t>
            </a:r>
          </a:p>
          <a:p>
            <a:pPr marL="685800" lvl="1" indent="-228600">
              <a:lnSpc>
                <a:spcPct val="170000"/>
              </a:lnSpc>
              <a:spcBef>
                <a:spcPts val="0"/>
              </a:spcBef>
              <a:buSzPts val="2200"/>
            </a:pPr>
            <a:r>
              <a:rPr lang="en-US" dirty="0">
                <a:solidFill>
                  <a:srgbClr val="FFFFFF"/>
                </a:solidFill>
              </a:rPr>
              <a:t>STD-008-CPP</a:t>
            </a:r>
          </a:p>
          <a:p>
            <a:pPr marL="685800" lvl="1" indent="-228600">
              <a:lnSpc>
                <a:spcPct val="170000"/>
              </a:lnSpc>
              <a:spcBef>
                <a:spcPts val="0"/>
              </a:spcBef>
              <a:buSzPts val="2200"/>
            </a:pPr>
            <a:r>
              <a:rPr lang="en-US" dirty="0">
                <a:solidFill>
                  <a:srgbClr val="FFFFFF"/>
                </a:solidFill>
              </a:rPr>
              <a:t>STD-010-CPP</a:t>
            </a:r>
          </a:p>
          <a:p>
            <a:pPr marL="228600" lvl="0" indent="-228600" algn="l" rtl="0">
              <a:lnSpc>
                <a:spcPct val="170000"/>
              </a:lnSpc>
              <a:spcBef>
                <a:spcPts val="0"/>
              </a:spcBef>
              <a:spcAft>
                <a:spcPts val="0"/>
              </a:spcAft>
              <a:buClr>
                <a:schemeClr val="lt1"/>
              </a:buClr>
              <a:buSzPts val="2200"/>
              <a:buChar char="•"/>
            </a:pPr>
            <a:r>
              <a:rPr lang="en-US" dirty="0">
                <a:solidFill>
                  <a:srgbClr val="FFFFFF"/>
                </a:solidFill>
              </a:rPr>
              <a:t>Default Deny</a:t>
            </a:r>
          </a:p>
          <a:p>
            <a:pPr marL="685800" lvl="1" indent="-228600">
              <a:lnSpc>
                <a:spcPct val="170000"/>
              </a:lnSpc>
              <a:spcBef>
                <a:spcPts val="0"/>
              </a:spcBef>
              <a:buSzPts val="2200"/>
            </a:pPr>
            <a:r>
              <a:rPr lang="en-US" dirty="0">
                <a:solidFill>
                  <a:srgbClr val="FFFFFF"/>
                </a:solidFill>
              </a:rPr>
              <a:t>STD-007-CPP</a:t>
            </a:r>
          </a:p>
          <a:p>
            <a:pPr marL="228600" lvl="0" indent="-228600" algn="l" rtl="0">
              <a:lnSpc>
                <a:spcPct val="170000"/>
              </a:lnSpc>
              <a:spcBef>
                <a:spcPts val="0"/>
              </a:spcBef>
              <a:spcAft>
                <a:spcPts val="0"/>
              </a:spcAft>
              <a:buClr>
                <a:schemeClr val="lt1"/>
              </a:buClr>
              <a:buSzPts val="2200"/>
              <a:buChar char="•"/>
            </a:pPr>
            <a:r>
              <a:rPr lang="en-US" dirty="0">
                <a:solidFill>
                  <a:srgbClr val="FFFFFF"/>
                </a:solidFill>
              </a:rPr>
              <a:t>Adhere to the principle of Least Privilege</a:t>
            </a:r>
          </a:p>
        </p:txBody>
      </p:sp>
      <p:sp>
        <p:nvSpPr>
          <p:cNvPr id="2" name="Text Placeholder 1">
            <a:extLst>
              <a:ext uri="{FF2B5EF4-FFF2-40B4-BE49-F238E27FC236}">
                <a16:creationId xmlns:a16="http://schemas.microsoft.com/office/drawing/2014/main" id="{1856B324-9220-7216-12DF-107B1C311930}"/>
              </a:ext>
            </a:extLst>
          </p:cNvPr>
          <p:cNvSpPr>
            <a:spLocks noGrp="1"/>
          </p:cNvSpPr>
          <p:nvPr>
            <p:ph type="body" idx="2"/>
          </p:nvPr>
        </p:nvSpPr>
        <p:spPr/>
        <p:txBody>
          <a:bodyPr>
            <a:normAutofit fontScale="55000" lnSpcReduction="20000"/>
          </a:bodyPr>
          <a:lstStyle/>
          <a:p>
            <a:pPr marL="228600" lvl="0" indent="-228600" algn="l" rtl="0">
              <a:lnSpc>
                <a:spcPct val="170000"/>
              </a:lnSpc>
              <a:spcBef>
                <a:spcPts val="0"/>
              </a:spcBef>
              <a:spcAft>
                <a:spcPts val="0"/>
              </a:spcAft>
              <a:buClr>
                <a:schemeClr val="lt1"/>
              </a:buClr>
              <a:buSzPts val="2200"/>
              <a:buChar char="•"/>
            </a:pPr>
            <a:r>
              <a:rPr lang="en-US" dirty="0">
                <a:solidFill>
                  <a:srgbClr val="FFFFFF"/>
                </a:solidFill>
              </a:rPr>
              <a:t>Use Effective Quality Assurance Techniques</a:t>
            </a:r>
          </a:p>
          <a:p>
            <a:pPr marL="685800" lvl="1" indent="-228600">
              <a:lnSpc>
                <a:spcPct val="170000"/>
              </a:lnSpc>
              <a:spcBef>
                <a:spcPts val="0"/>
              </a:spcBef>
              <a:buSzPts val="2200"/>
            </a:pPr>
            <a:r>
              <a:rPr lang="en-US" dirty="0">
                <a:solidFill>
                  <a:srgbClr val="FFFFFF"/>
                </a:solidFill>
              </a:rPr>
              <a:t>STD-004-CPP</a:t>
            </a:r>
          </a:p>
          <a:p>
            <a:pPr marL="685800" lvl="1" indent="-228600">
              <a:lnSpc>
                <a:spcPct val="170000"/>
              </a:lnSpc>
              <a:spcBef>
                <a:spcPts val="0"/>
              </a:spcBef>
              <a:buSzPts val="2200"/>
            </a:pPr>
            <a:r>
              <a:rPr lang="en-US" dirty="0">
                <a:solidFill>
                  <a:srgbClr val="FFFFFF"/>
                </a:solidFill>
              </a:rPr>
              <a:t>STD-006-CPP</a:t>
            </a:r>
          </a:p>
          <a:p>
            <a:pPr marL="685800" lvl="1" indent="-228600">
              <a:lnSpc>
                <a:spcPct val="170000"/>
              </a:lnSpc>
              <a:spcBef>
                <a:spcPts val="0"/>
              </a:spcBef>
              <a:buSzPts val="2200"/>
            </a:pPr>
            <a:r>
              <a:rPr lang="en-US" dirty="0">
                <a:solidFill>
                  <a:srgbClr val="FFFFFF"/>
                </a:solidFill>
              </a:rPr>
              <a:t>STD-009-CPp</a:t>
            </a:r>
          </a:p>
          <a:p>
            <a:pPr marL="228600" lvl="0" indent="-228600" algn="l" rtl="0">
              <a:lnSpc>
                <a:spcPct val="170000"/>
              </a:lnSpc>
              <a:spcBef>
                <a:spcPts val="0"/>
              </a:spcBef>
              <a:spcAft>
                <a:spcPts val="0"/>
              </a:spcAft>
              <a:buClr>
                <a:schemeClr val="lt1"/>
              </a:buClr>
              <a:buSzPts val="2200"/>
              <a:buChar char="•"/>
            </a:pPr>
            <a:r>
              <a:rPr lang="en-US" dirty="0">
                <a:solidFill>
                  <a:srgbClr val="FFFFFF"/>
                </a:solidFill>
              </a:rPr>
              <a:t>Adopt a Secure Coding Standard</a:t>
            </a:r>
          </a:p>
          <a:p>
            <a:pPr marL="685800" lvl="1" indent="-228600">
              <a:lnSpc>
                <a:spcPct val="170000"/>
              </a:lnSpc>
              <a:spcBef>
                <a:spcPts val="0"/>
              </a:spcBef>
              <a:buSzPts val="2200"/>
            </a:pPr>
            <a:r>
              <a:rPr lang="en-US" dirty="0">
                <a:solidFill>
                  <a:srgbClr val="FFFFFF"/>
                </a:solidFill>
              </a:rPr>
              <a:t>STD-002-CPP</a:t>
            </a:r>
          </a:p>
          <a:p>
            <a:pPr marL="685800" lvl="1" indent="-228600">
              <a:lnSpc>
                <a:spcPct val="170000"/>
              </a:lnSpc>
              <a:spcBef>
                <a:spcPts val="0"/>
              </a:spcBef>
              <a:buSzPts val="2200"/>
            </a:pPr>
            <a:r>
              <a:rPr lang="en-US" dirty="0">
                <a:solidFill>
                  <a:srgbClr val="FFFFFF"/>
                </a:solidFill>
              </a:rPr>
              <a:t>STD-006-CPP</a:t>
            </a:r>
          </a:p>
          <a:p>
            <a:pPr marL="685800" lvl="1" indent="-228600">
              <a:lnSpc>
                <a:spcPct val="170000"/>
              </a:lnSpc>
              <a:spcBef>
                <a:spcPts val="0"/>
              </a:spcBef>
              <a:buSzPts val="2200"/>
            </a:pPr>
            <a:r>
              <a:rPr lang="en-US" dirty="0">
                <a:solidFill>
                  <a:srgbClr val="FFFFFF"/>
                </a:solidFill>
              </a:rPr>
              <a:t>STD-009-CPP</a:t>
            </a:r>
          </a:p>
          <a:p>
            <a:pPr marL="228600" indent="-228600">
              <a:lnSpc>
                <a:spcPct val="170000"/>
              </a:lnSpc>
              <a:spcBef>
                <a:spcPts val="0"/>
              </a:spcBef>
              <a:buSzPts val="2200"/>
            </a:pPr>
            <a:r>
              <a:rPr lang="en-US" dirty="0">
                <a:solidFill>
                  <a:srgbClr val="FFFFFF"/>
                </a:solidFill>
              </a:rPr>
              <a:t>Practice Defense in Depth</a:t>
            </a:r>
          </a:p>
          <a:p>
            <a:pPr marL="228600" lvl="0" indent="-228600" algn="l" rtl="0">
              <a:lnSpc>
                <a:spcPct val="170000"/>
              </a:lnSpc>
              <a:spcBef>
                <a:spcPts val="0"/>
              </a:spcBef>
              <a:spcAft>
                <a:spcPts val="0"/>
              </a:spcAft>
              <a:buClr>
                <a:schemeClr val="lt1"/>
              </a:buClr>
              <a:buSzPts val="2200"/>
              <a:buChar char="•"/>
            </a:pPr>
            <a:r>
              <a:rPr lang="en-US" dirty="0">
                <a:solidFill>
                  <a:srgbClr val="FFFFFF"/>
                </a:solidFill>
              </a:rPr>
              <a:t>Keep it Simple</a:t>
            </a:r>
          </a:p>
          <a:p>
            <a:pPr marL="685800" lvl="1" indent="-228600">
              <a:lnSpc>
                <a:spcPct val="170000"/>
              </a:lnSpc>
              <a:spcBef>
                <a:spcPts val="0"/>
              </a:spcBef>
              <a:buSzPts val="2200"/>
            </a:pPr>
            <a:r>
              <a:rPr lang="en-US" dirty="0">
                <a:solidFill>
                  <a:srgbClr val="FFFFFF"/>
                </a:solidFill>
              </a:rPr>
              <a:t>STD-001-CPP</a:t>
            </a:r>
          </a:p>
          <a:p>
            <a:pPr marL="685800" lvl="1" indent="-228600">
              <a:lnSpc>
                <a:spcPct val="170000"/>
              </a:lnSpc>
              <a:spcBef>
                <a:spcPts val="0"/>
              </a:spcBef>
              <a:buSzPts val="2200"/>
            </a:pPr>
            <a:r>
              <a:rPr lang="en-US" dirty="0">
                <a:solidFill>
                  <a:srgbClr val="FFFFFF"/>
                </a:solidFill>
              </a:rPr>
              <a:t>STD-007-CPP</a:t>
            </a:r>
          </a:p>
          <a:p>
            <a:pPr marL="685800" lvl="1" indent="-228600">
              <a:lnSpc>
                <a:spcPct val="170000"/>
              </a:lnSpc>
              <a:spcBef>
                <a:spcPts val="0"/>
              </a:spcBef>
              <a:buSzPts val="2200"/>
            </a:pPr>
            <a:r>
              <a:rPr lang="en-US" dirty="0">
                <a:solidFill>
                  <a:srgbClr val="FFFFFF"/>
                </a:solidFill>
              </a:rPr>
              <a:t>STD-010-CPP</a:t>
            </a:r>
          </a:p>
          <a:p>
            <a:pPr marL="228600" indent="-228600">
              <a:lnSpc>
                <a:spcPct val="170000"/>
              </a:lnSpc>
              <a:spcBef>
                <a:spcPts val="0"/>
              </a:spcBef>
              <a:buSzPts val="2200"/>
            </a:pPr>
            <a:r>
              <a:rPr lang="en-US" dirty="0">
                <a:solidFill>
                  <a:srgbClr val="FFFFFF"/>
                </a:solidFill>
              </a:rPr>
              <a:t>Sanitize Data Sent to Other Systems</a:t>
            </a:r>
          </a:p>
          <a:p>
            <a:pPr marL="228600" indent="-228600">
              <a:spcBef>
                <a:spcPts val="0"/>
              </a:spcBef>
              <a:buSzPts val="2200"/>
            </a:pPr>
            <a:endParaRPr lang="en-US" dirty="0">
              <a:solidFill>
                <a:srgbClr val="FFFFFF"/>
              </a:solidFill>
            </a:endParaRPr>
          </a:p>
          <a:p>
            <a:endParaRPr lang="en-US"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1" name="Audio 10">
            <a:hlinkClick r:id="" action="ppaction://media"/>
            <a:extLst>
              <a:ext uri="{FF2B5EF4-FFF2-40B4-BE49-F238E27FC236}">
                <a16:creationId xmlns:a16="http://schemas.microsoft.com/office/drawing/2014/main" id="{90DD27AE-FF4F-5A4F-B8D0-DBF9CC62234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9425"/>
    </mc:Choice>
    <mc:Fallback>
      <p:transition spd="slow" advTm="794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97ACEEBA-5758-3A9B-CD22-0AF9C0A90831}"/>
              </a:ext>
            </a:extLst>
          </p:cNvPr>
          <p:cNvGraphicFramePr>
            <a:graphicFrameLocks noGrp="1"/>
          </p:cNvGraphicFramePr>
          <p:nvPr>
            <p:extLst>
              <p:ext uri="{D42A27DB-BD31-4B8C-83A1-F6EECF244321}">
                <p14:modId xmlns:p14="http://schemas.microsoft.com/office/powerpoint/2010/main" val="2625218119"/>
              </p:ext>
            </p:extLst>
          </p:nvPr>
        </p:nvGraphicFramePr>
        <p:xfrm>
          <a:off x="1572381" y="1922593"/>
          <a:ext cx="8128002" cy="4092545"/>
        </p:xfrm>
        <a:graphic>
          <a:graphicData uri="http://schemas.openxmlformats.org/drawingml/2006/table">
            <a:tbl>
              <a:tblPr firstRow="1" bandRow="1">
                <a:tableStyleId>{802198C4-3087-4945-87E3-76CBB3509B7E}</a:tableStyleId>
              </a:tblPr>
              <a:tblGrid>
                <a:gridCol w="1354667">
                  <a:extLst>
                    <a:ext uri="{9D8B030D-6E8A-4147-A177-3AD203B41FA5}">
                      <a16:colId xmlns:a16="http://schemas.microsoft.com/office/drawing/2014/main" val="4246534876"/>
                    </a:ext>
                  </a:extLst>
                </a:gridCol>
                <a:gridCol w="1354667">
                  <a:extLst>
                    <a:ext uri="{9D8B030D-6E8A-4147-A177-3AD203B41FA5}">
                      <a16:colId xmlns:a16="http://schemas.microsoft.com/office/drawing/2014/main" val="908876932"/>
                    </a:ext>
                  </a:extLst>
                </a:gridCol>
                <a:gridCol w="1354667">
                  <a:extLst>
                    <a:ext uri="{9D8B030D-6E8A-4147-A177-3AD203B41FA5}">
                      <a16:colId xmlns:a16="http://schemas.microsoft.com/office/drawing/2014/main" val="2865417942"/>
                    </a:ext>
                  </a:extLst>
                </a:gridCol>
                <a:gridCol w="1354667">
                  <a:extLst>
                    <a:ext uri="{9D8B030D-6E8A-4147-A177-3AD203B41FA5}">
                      <a16:colId xmlns:a16="http://schemas.microsoft.com/office/drawing/2014/main" val="1931076892"/>
                    </a:ext>
                  </a:extLst>
                </a:gridCol>
                <a:gridCol w="1354667">
                  <a:extLst>
                    <a:ext uri="{9D8B030D-6E8A-4147-A177-3AD203B41FA5}">
                      <a16:colId xmlns:a16="http://schemas.microsoft.com/office/drawing/2014/main" val="929365582"/>
                    </a:ext>
                  </a:extLst>
                </a:gridCol>
                <a:gridCol w="1354667">
                  <a:extLst>
                    <a:ext uri="{9D8B030D-6E8A-4147-A177-3AD203B41FA5}">
                      <a16:colId xmlns:a16="http://schemas.microsoft.com/office/drawing/2014/main" val="1873954680"/>
                    </a:ext>
                  </a:extLst>
                </a:gridCol>
              </a:tblGrid>
              <a:tr h="321249">
                <a:tc>
                  <a:txBody>
                    <a:bodyPr/>
                    <a:lstStyle/>
                    <a:p>
                      <a:pPr marL="0" marR="0" algn="ctr">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Rule</a:t>
                      </a:r>
                    </a:p>
                  </a:txBody>
                  <a:tcPr marL="68580" marR="68580" marT="0" marB="0"/>
                </a:tc>
                <a:tc>
                  <a:txBody>
                    <a:bodyPr/>
                    <a:lstStyle/>
                    <a:p>
                      <a:pPr marL="0" marR="0" algn="ctr">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Severity</a:t>
                      </a:r>
                    </a:p>
                  </a:txBody>
                  <a:tcPr marL="68580" marR="68580" marT="0" marB="0"/>
                </a:tc>
                <a:tc>
                  <a:txBody>
                    <a:bodyPr/>
                    <a:lstStyle/>
                    <a:p>
                      <a:pPr marL="0" marR="0" algn="ctr">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Likelihood</a:t>
                      </a:r>
                    </a:p>
                  </a:txBody>
                  <a:tcPr marL="68580" marR="68580" marT="0" marB="0"/>
                </a:tc>
                <a:tc>
                  <a:txBody>
                    <a:bodyPr/>
                    <a:lstStyle/>
                    <a:p>
                      <a:pPr marL="0" marR="0" algn="ctr">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Remediation Cost</a:t>
                      </a:r>
                    </a:p>
                  </a:txBody>
                  <a:tcPr marL="68580" marR="68580" marT="0" marB="0"/>
                </a:tc>
                <a:tc>
                  <a:txBody>
                    <a:bodyPr/>
                    <a:lstStyle/>
                    <a:p>
                      <a:pPr marL="0" marR="0" algn="ctr">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Priority</a:t>
                      </a:r>
                    </a:p>
                  </a:txBody>
                  <a:tcPr marL="68580" marR="68580" marT="0" marB="0"/>
                </a:tc>
                <a:tc>
                  <a:txBody>
                    <a:bodyPr/>
                    <a:lstStyle/>
                    <a:p>
                      <a:pPr marL="0" marR="0" algn="ctr">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Level</a:t>
                      </a:r>
                    </a:p>
                  </a:txBody>
                  <a:tcPr marL="68580" marR="68580" marT="0" marB="0"/>
                </a:tc>
                <a:extLst>
                  <a:ext uri="{0D108BD9-81ED-4DB2-BD59-A6C34878D82A}">
                    <a16:rowId xmlns:a16="http://schemas.microsoft.com/office/drawing/2014/main" val="4220000782"/>
                  </a:ext>
                </a:extLst>
              </a:tr>
              <a:tr h="370840">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STD-001-CPP</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High</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Likely</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P27</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L1</a:t>
                      </a:r>
                    </a:p>
                  </a:txBody>
                  <a:tcPr marL="68580" marR="68580" marT="0" marB="0"/>
                </a:tc>
                <a:extLst>
                  <a:ext uri="{0D108BD9-81ED-4DB2-BD59-A6C34878D82A}">
                    <a16:rowId xmlns:a16="http://schemas.microsoft.com/office/drawing/2014/main" val="4232386086"/>
                  </a:ext>
                </a:extLst>
              </a:tr>
              <a:tr h="370840">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STD-005-CPP</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High</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Likely</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Medium</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P18</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L1</a:t>
                      </a:r>
                    </a:p>
                  </a:txBody>
                  <a:tcPr marL="68580" marR="68580" marT="0" marB="0"/>
                </a:tc>
                <a:extLst>
                  <a:ext uri="{0D108BD9-81ED-4DB2-BD59-A6C34878D82A}">
                    <a16:rowId xmlns:a16="http://schemas.microsoft.com/office/drawing/2014/main" val="3203688082"/>
                  </a:ext>
                </a:extLst>
              </a:tr>
              <a:tr h="370840">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STD-008-CPP</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High</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Likely</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High</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P9</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L2</a:t>
                      </a:r>
                    </a:p>
                  </a:txBody>
                  <a:tcPr marL="68580" marR="68580" marT="0" marB="0"/>
                </a:tc>
                <a:extLst>
                  <a:ext uri="{0D108BD9-81ED-4DB2-BD59-A6C34878D82A}">
                    <a16:rowId xmlns:a16="http://schemas.microsoft.com/office/drawing/2014/main" val="4235474509"/>
                  </a:ext>
                </a:extLst>
              </a:tr>
              <a:tr h="433736">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STD-010-CPP</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Medium</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Likely</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P18</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L1</a:t>
                      </a:r>
                    </a:p>
                  </a:txBody>
                  <a:tcPr marL="68580" marR="68580" marT="0" marB="0"/>
                </a:tc>
                <a:extLst>
                  <a:ext uri="{0D108BD9-81ED-4DB2-BD59-A6C34878D82A}">
                    <a16:rowId xmlns:a16="http://schemas.microsoft.com/office/drawing/2014/main" val="2993606629"/>
                  </a:ext>
                </a:extLst>
              </a:tr>
              <a:tr h="370840">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STD-006-CPP</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Unlikely</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High</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P1</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L3</a:t>
                      </a:r>
                    </a:p>
                  </a:txBody>
                  <a:tcPr marL="68580" marR="68580" marT="0" marB="0"/>
                </a:tc>
                <a:extLst>
                  <a:ext uri="{0D108BD9-81ED-4DB2-BD59-A6C34878D82A}">
                    <a16:rowId xmlns:a16="http://schemas.microsoft.com/office/drawing/2014/main" val="100117608"/>
                  </a:ext>
                </a:extLst>
              </a:tr>
              <a:tr h="370840">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STD-004-CPP</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Probable</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Medium</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L3</a:t>
                      </a:r>
                    </a:p>
                  </a:txBody>
                  <a:tcPr marL="68580" marR="68580" marT="0" marB="0"/>
                </a:tc>
                <a:extLst>
                  <a:ext uri="{0D108BD9-81ED-4DB2-BD59-A6C34878D82A}">
                    <a16:rowId xmlns:a16="http://schemas.microsoft.com/office/drawing/2014/main" val="3381157969"/>
                  </a:ext>
                </a:extLst>
              </a:tr>
              <a:tr h="370840">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STD-007-CPP</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Probable</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Medium</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P4</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L3</a:t>
                      </a:r>
                    </a:p>
                  </a:txBody>
                  <a:tcPr marL="68580" marR="68580" marT="0" marB="0"/>
                </a:tc>
                <a:extLst>
                  <a:ext uri="{0D108BD9-81ED-4DB2-BD59-A6C34878D82A}">
                    <a16:rowId xmlns:a16="http://schemas.microsoft.com/office/drawing/2014/main" val="3538077155"/>
                  </a:ext>
                </a:extLst>
              </a:tr>
              <a:tr h="370840">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STD-002-CPP</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Unlikely</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Medium</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P2</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L3</a:t>
                      </a:r>
                    </a:p>
                  </a:txBody>
                  <a:tcPr marL="68580" marR="68580" marT="0" marB="0"/>
                </a:tc>
                <a:extLst>
                  <a:ext uri="{0D108BD9-81ED-4DB2-BD59-A6C34878D82A}">
                    <a16:rowId xmlns:a16="http://schemas.microsoft.com/office/drawing/2014/main" val="3390463212"/>
                  </a:ext>
                </a:extLst>
              </a:tr>
              <a:tr h="370840">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STD-003-CPP</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Likely</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P9</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L2</a:t>
                      </a:r>
                    </a:p>
                  </a:txBody>
                  <a:tcPr marL="68580" marR="68580" marT="0" marB="0"/>
                </a:tc>
                <a:extLst>
                  <a:ext uri="{0D108BD9-81ED-4DB2-BD59-A6C34878D82A}">
                    <a16:rowId xmlns:a16="http://schemas.microsoft.com/office/drawing/2014/main" val="425738180"/>
                  </a:ext>
                </a:extLst>
              </a:tr>
              <a:tr h="370840">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STD-009-CPP</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Likely</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Low</a:t>
                      </a:r>
                    </a:p>
                  </a:txBody>
                  <a:tcPr marL="68580" marR="68580" marT="0" marB="0"/>
                </a:tc>
                <a:tc>
                  <a:txBody>
                    <a:bodyPr/>
                    <a:lstStyle/>
                    <a:p>
                      <a:pPr marL="0" marR="0">
                        <a:spcBef>
                          <a:spcPts val="0"/>
                        </a:spcBef>
                        <a:spcAft>
                          <a:spcPts val="0"/>
                        </a:spcAft>
                      </a:pPr>
                      <a:r>
                        <a:rPr lang="en-US" sz="1200">
                          <a:solidFill>
                            <a:schemeClr val="bg1"/>
                          </a:solidFill>
                          <a:effectLst/>
                          <a:latin typeface="Calibri" panose="020F0502020204030204" pitchFamily="34" charset="0"/>
                          <a:ea typeface="Calibri" panose="020F0502020204030204" pitchFamily="34" charset="0"/>
                        </a:rPr>
                        <a:t>P9</a:t>
                      </a:r>
                    </a:p>
                  </a:txBody>
                  <a:tcPr marL="68580" marR="68580" marT="0" marB="0"/>
                </a:tc>
                <a:tc>
                  <a:txBody>
                    <a:bodyPr/>
                    <a:lstStyle/>
                    <a:p>
                      <a:pPr marL="0" marR="0">
                        <a:spcBef>
                          <a:spcPts val="0"/>
                        </a:spcBef>
                        <a:spcAft>
                          <a:spcPts val="0"/>
                        </a:spcAft>
                      </a:pPr>
                      <a:r>
                        <a:rPr lang="en-US" sz="1200" dirty="0">
                          <a:solidFill>
                            <a:schemeClr val="bg1"/>
                          </a:solidFill>
                          <a:effectLst/>
                          <a:latin typeface="Calibri" panose="020F0502020204030204" pitchFamily="34" charset="0"/>
                          <a:ea typeface="Calibri" panose="020F0502020204030204" pitchFamily="34" charset="0"/>
                        </a:rPr>
                        <a:t>L2</a:t>
                      </a:r>
                    </a:p>
                  </a:txBody>
                  <a:tcPr marL="68580" marR="68580" marT="0" marB="0"/>
                </a:tc>
                <a:extLst>
                  <a:ext uri="{0D108BD9-81ED-4DB2-BD59-A6C34878D82A}">
                    <a16:rowId xmlns:a16="http://schemas.microsoft.com/office/drawing/2014/main" val="3113253558"/>
                  </a:ext>
                </a:extLst>
              </a:tr>
            </a:tbl>
          </a:graphicData>
        </a:graphic>
      </p:graphicFrame>
      <p:pic>
        <p:nvPicPr>
          <p:cNvPr id="12" name="Audio 11">
            <a:hlinkClick r:id="" action="ppaction://media"/>
            <a:extLst>
              <a:ext uri="{FF2B5EF4-FFF2-40B4-BE49-F238E27FC236}">
                <a16:creationId xmlns:a16="http://schemas.microsoft.com/office/drawing/2014/main" id="{50B22AB8-44D2-C57A-5E8F-25E7A2301D2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9289"/>
    </mc:Choice>
    <mc:Fallback>
      <p:transition spd="slow" advTm="39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0"/>
              </a:spcBef>
              <a:spcAft>
                <a:spcPts val="0"/>
              </a:spcAft>
              <a:buClr>
                <a:schemeClr val="lt1"/>
              </a:buClr>
              <a:buSzPts val="2000"/>
              <a:buChar char="•"/>
            </a:pPr>
            <a:r>
              <a:rPr lang="en-US" sz="2400" dirty="0"/>
              <a:t>Encryption in rest – encryption of static data</a:t>
            </a:r>
          </a:p>
          <a:p>
            <a:pPr marL="685800" lvl="1" indent="-228600">
              <a:lnSpc>
                <a:spcPct val="150000"/>
              </a:lnSpc>
              <a:spcBef>
                <a:spcPts val="0"/>
              </a:spcBef>
              <a:buSzPts val="2000"/>
            </a:pPr>
            <a:r>
              <a:rPr lang="en-US" sz="2400" dirty="0"/>
              <a:t>Protecting hard drives, data bases, and personal computers.</a:t>
            </a:r>
          </a:p>
          <a:p>
            <a:pPr marL="228600" indent="-228600">
              <a:lnSpc>
                <a:spcPct val="150000"/>
              </a:lnSpc>
              <a:spcBef>
                <a:spcPts val="0"/>
              </a:spcBef>
              <a:buSzPts val="2000"/>
            </a:pPr>
            <a:r>
              <a:rPr lang="en-US" sz="2400" dirty="0"/>
              <a:t>Encryption in flight - Encryption of transmitted data</a:t>
            </a:r>
          </a:p>
          <a:p>
            <a:pPr marL="685800" lvl="1" indent="-228600">
              <a:lnSpc>
                <a:spcPct val="150000"/>
              </a:lnSpc>
              <a:spcBef>
                <a:spcPts val="0"/>
              </a:spcBef>
              <a:buSzPts val="2000"/>
            </a:pPr>
            <a:r>
              <a:rPr lang="en-US" sz="2400" dirty="0"/>
              <a:t>Protecting data while it moves from point a to point b</a:t>
            </a:r>
          </a:p>
          <a:p>
            <a:pPr marL="228600" indent="-228600">
              <a:lnSpc>
                <a:spcPct val="150000"/>
              </a:lnSpc>
              <a:spcBef>
                <a:spcPts val="0"/>
              </a:spcBef>
              <a:buSzPts val="2000"/>
            </a:pPr>
            <a:r>
              <a:rPr lang="en-US" sz="2400" dirty="0"/>
              <a:t>Encryption in use – encryption of active data</a:t>
            </a:r>
          </a:p>
          <a:p>
            <a:pPr marL="685800" lvl="1" indent="-228600">
              <a:lnSpc>
                <a:spcPct val="150000"/>
              </a:lnSpc>
              <a:spcBef>
                <a:spcPts val="0"/>
              </a:spcBef>
              <a:buSzPts val="2000"/>
            </a:pPr>
            <a:r>
              <a:rPr lang="en-US" sz="2400" dirty="0"/>
              <a:t>Protecting data as it is written</a:t>
            </a:r>
            <a:endParaRPr sz="24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4CE8851F-C12E-F1D6-58C4-6A7BC8A1F7F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4155"/>
    </mc:Choice>
    <mc:Fallback>
      <p:transition spd="slow" advTm="64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0"/>
              </a:spcBef>
              <a:spcAft>
                <a:spcPts val="0"/>
              </a:spcAft>
              <a:buClr>
                <a:schemeClr val="lt1"/>
              </a:buClr>
              <a:buSzPts val="2400"/>
              <a:buChar char="•"/>
            </a:pPr>
            <a:r>
              <a:rPr lang="en-US" sz="2400" dirty="0"/>
              <a:t>Authentication</a:t>
            </a:r>
          </a:p>
          <a:p>
            <a:pPr marL="685800" lvl="1" indent="-228600">
              <a:lnSpc>
                <a:spcPct val="150000"/>
              </a:lnSpc>
              <a:spcBef>
                <a:spcPts val="0"/>
              </a:spcBef>
              <a:buSzPts val="2400"/>
            </a:pPr>
            <a:r>
              <a:rPr lang="en-US" sz="2200" dirty="0"/>
              <a:t>Authentication is the policy of identifying every user to access a system</a:t>
            </a:r>
          </a:p>
          <a:p>
            <a:pPr marL="228600" lvl="0" indent="-228600" algn="l" rtl="0">
              <a:lnSpc>
                <a:spcPct val="150000"/>
              </a:lnSpc>
              <a:spcBef>
                <a:spcPts val="0"/>
              </a:spcBef>
              <a:spcAft>
                <a:spcPts val="0"/>
              </a:spcAft>
              <a:buClr>
                <a:schemeClr val="lt1"/>
              </a:buClr>
              <a:buSzPts val="2400"/>
              <a:buChar char="•"/>
            </a:pPr>
            <a:r>
              <a:rPr lang="en-US" sz="2400" dirty="0"/>
              <a:t>Authorization</a:t>
            </a:r>
          </a:p>
          <a:p>
            <a:pPr marL="685800" lvl="1" indent="-228600">
              <a:lnSpc>
                <a:spcPct val="150000"/>
              </a:lnSpc>
              <a:spcBef>
                <a:spcPts val="0"/>
              </a:spcBef>
              <a:buSzPts val="2400"/>
            </a:pPr>
            <a:r>
              <a:rPr lang="en-US" sz="2200" dirty="0"/>
              <a:t>Authorization is the policy of only letting certain users access certain data</a:t>
            </a:r>
          </a:p>
          <a:p>
            <a:pPr marL="228600" lvl="0" indent="-228600" algn="l" rtl="0">
              <a:lnSpc>
                <a:spcPct val="150000"/>
              </a:lnSpc>
              <a:spcBef>
                <a:spcPts val="0"/>
              </a:spcBef>
              <a:spcAft>
                <a:spcPts val="0"/>
              </a:spcAft>
              <a:buClr>
                <a:schemeClr val="lt1"/>
              </a:buClr>
              <a:buSzPts val="2400"/>
              <a:buChar char="•"/>
            </a:pPr>
            <a:r>
              <a:rPr lang="en-US" sz="2400" dirty="0"/>
              <a:t>Accounting</a:t>
            </a:r>
          </a:p>
          <a:p>
            <a:pPr marL="685800" lvl="1" indent="-228600">
              <a:lnSpc>
                <a:spcPct val="150000"/>
              </a:lnSpc>
              <a:spcBef>
                <a:spcPts val="0"/>
              </a:spcBef>
              <a:buSzPts val="2400"/>
            </a:pPr>
            <a:r>
              <a:rPr lang="en-US" sz="2200" dirty="0"/>
              <a:t>Accounting is the policy of tracking everything a user does while in the system</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0" name="Audio 9">
            <a:hlinkClick r:id="" action="ppaction://media"/>
            <a:extLst>
              <a:ext uri="{FF2B5EF4-FFF2-40B4-BE49-F238E27FC236}">
                <a16:creationId xmlns:a16="http://schemas.microsoft.com/office/drawing/2014/main" id="{6C97F8E6-AE2F-C61D-6816-6ADD863D859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7936"/>
    </mc:Choice>
    <mc:Fallback>
      <p:transition spd="slow" advTm="47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err="1"/>
              <a:t>CollectionWithAddition</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Text&#10;&#10;Description automatically generated">
            <a:extLst>
              <a:ext uri="{FF2B5EF4-FFF2-40B4-BE49-F238E27FC236}">
                <a16:creationId xmlns:a16="http://schemas.microsoft.com/office/drawing/2014/main" id="{9DBA589E-83DF-5CAD-014E-D74625D13D5A}"/>
              </a:ext>
            </a:extLst>
          </p:cNvPr>
          <p:cNvPicPr>
            <a:picLocks noChangeAspect="1"/>
          </p:cNvPicPr>
          <p:nvPr/>
        </p:nvPicPr>
        <p:blipFill>
          <a:blip r:embed="rId7"/>
          <a:stretch>
            <a:fillRect/>
          </a:stretch>
        </p:blipFill>
        <p:spPr>
          <a:xfrm>
            <a:off x="3824155" y="3081302"/>
            <a:ext cx="4543690" cy="2359224"/>
          </a:xfrm>
          <a:prstGeom prst="rect">
            <a:avLst/>
          </a:prstGeom>
        </p:spPr>
      </p:pic>
      <p:pic>
        <p:nvPicPr>
          <p:cNvPr id="9" name="Audio 8">
            <a:hlinkClick r:id="" action="ppaction://media"/>
            <a:extLst>
              <a:ext uri="{FF2B5EF4-FFF2-40B4-BE49-F238E27FC236}">
                <a16:creationId xmlns:a16="http://schemas.microsoft.com/office/drawing/2014/main" id="{8C39A0CB-A805-7153-9B30-2DE60FC1D2B9}"/>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370779" t="-370779" r="-370779" b="-370779"/>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272"/>
    </mc:Choice>
    <mc:Fallback>
      <p:transition spd="slow" advTm="27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05F3F-4018-729F-F549-51FD4CB5E0DD}"/>
              </a:ext>
            </a:extLst>
          </p:cNvPr>
          <p:cNvSpPr>
            <a:spLocks noGrp="1"/>
          </p:cNvSpPr>
          <p:nvPr>
            <p:ph type="title"/>
          </p:nvPr>
        </p:nvSpPr>
        <p:spPr/>
        <p:txBody>
          <a:bodyPr/>
          <a:lstStyle/>
          <a:p>
            <a:r>
              <a:rPr lang="en-US" dirty="0" err="1"/>
              <a:t>CollectionUsingPopBack</a:t>
            </a:r>
            <a:endParaRPr lang="en-US" dirty="0"/>
          </a:p>
        </p:txBody>
      </p:sp>
      <p:pic>
        <p:nvPicPr>
          <p:cNvPr id="5" name="Picture 4" descr="Text&#10;&#10;Description automatically generated">
            <a:extLst>
              <a:ext uri="{FF2B5EF4-FFF2-40B4-BE49-F238E27FC236}">
                <a16:creationId xmlns:a16="http://schemas.microsoft.com/office/drawing/2014/main" id="{11B8EDB9-54DF-1197-3708-557469DAD45C}"/>
              </a:ext>
            </a:extLst>
          </p:cNvPr>
          <p:cNvPicPr>
            <a:picLocks noChangeAspect="1"/>
          </p:cNvPicPr>
          <p:nvPr/>
        </p:nvPicPr>
        <p:blipFill>
          <a:blip r:embed="rId4"/>
          <a:stretch>
            <a:fillRect/>
          </a:stretch>
        </p:blipFill>
        <p:spPr>
          <a:xfrm>
            <a:off x="3294625" y="2914593"/>
            <a:ext cx="5602749" cy="2215191"/>
          </a:xfrm>
          <a:prstGeom prst="rect">
            <a:avLst/>
          </a:prstGeom>
        </p:spPr>
      </p:pic>
      <p:pic>
        <p:nvPicPr>
          <p:cNvPr id="10" name="Audio 9">
            <a:hlinkClick r:id="" action="ppaction://media"/>
            <a:extLst>
              <a:ext uri="{FF2B5EF4-FFF2-40B4-BE49-F238E27FC236}">
                <a16:creationId xmlns:a16="http://schemas.microsoft.com/office/drawing/2014/main" id="{F64B12E8-AEA9-BD10-3A6F-80DC10A8BA9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08041300"/>
      </p:ext>
    </p:extLst>
  </p:cSld>
  <p:clrMapOvr>
    <a:masterClrMapping/>
  </p:clrMapOvr>
  <mc:AlternateContent xmlns:mc="http://schemas.openxmlformats.org/markup-compatibility/2006">
    <mc:Choice xmlns:p14="http://schemas.microsoft.com/office/powerpoint/2010/main" Requires="p14">
      <p:transition spd="slow" p14:dur="2000" advTm="13178"/>
    </mc:Choice>
    <mc:Fallback>
      <p:transition spd="slow" advTm="13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209</TotalTime>
  <Words>533</Words>
  <Application>Microsoft Office PowerPoint</Application>
  <PresentationFormat>Widescreen</PresentationFormat>
  <Paragraphs>154</Paragraphs>
  <Slides>15</Slides>
  <Notes>14</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Century Gothic</vt:lpstr>
      <vt:lpstr>Arial</vt:lpstr>
      <vt:lpstr>Calibri</vt:lpstr>
      <vt:lpstr>Vapor Trail</vt:lpstr>
      <vt:lpstr>Green Pace</vt:lpstr>
      <vt:lpstr>OVERVIEW: DEFENSE IN DEPTH</vt:lpstr>
      <vt:lpstr>THREATS MATRIX</vt:lpstr>
      <vt:lpstr>10 PRINCIPLES</vt:lpstr>
      <vt:lpstr>CODING STANDARDS</vt:lpstr>
      <vt:lpstr>ENCRYPTION POLICIES</vt:lpstr>
      <vt:lpstr>TRIPLE-A POLICIES</vt:lpstr>
      <vt:lpstr>CollectionWithAddition</vt:lpstr>
      <vt:lpstr>CollectionUsingPopBack</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Coleman, Noah</cp:lastModifiedBy>
  <cp:revision>12</cp:revision>
  <dcterms:created xsi:type="dcterms:W3CDTF">2020-08-19T17:59:24Z</dcterms:created>
  <dcterms:modified xsi:type="dcterms:W3CDTF">2023-04-24T02:58:43Z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